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422ED6-9878-402A-A6A0-BA3B20280E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5E45367-F3C0-419F-AE19-C5B93468E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24F578A-8247-4E1E-A234-B1D0796A0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B23-2EB8-4A03-84B1-3E74125A0418}" type="datetimeFigureOut">
              <a:rPr lang="es-CL" smtClean="0"/>
              <a:t>29-07-2019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F43B024-6B6C-4351-8E8E-360AC541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1F96FDA-8A77-4F2A-8407-8A308B8C0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D0C-FAE9-4333-BD04-82182366E0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534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77EDC4-2449-4212-932E-3B351661F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312F16C-3693-45EB-9FA5-A2ABF84F5F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22807A7-5BAD-442E-83DC-123B861F5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B23-2EB8-4A03-84B1-3E74125A0418}" type="datetimeFigureOut">
              <a:rPr lang="es-CL" smtClean="0"/>
              <a:t>29-07-2019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02D21AB-E63A-42FE-81CD-C121ABDC1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4A33E5F-871B-4B75-A0A7-676B930BB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D0C-FAE9-4333-BD04-82182366E0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2826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546AB78-29E6-450B-8AFD-3EDD6CFF5B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4E36B92-6DBD-4E39-8AE5-0218BAF18A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B3DF065-114B-4AB9-9D2D-57F0D85CC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B23-2EB8-4A03-84B1-3E74125A0418}" type="datetimeFigureOut">
              <a:rPr lang="es-CL" smtClean="0"/>
              <a:t>29-07-2019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0DEEAC8-66AB-46E4-A859-57438EA47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FE576A2-2E6B-427B-B752-263BB929E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D0C-FAE9-4333-BD04-82182366E0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6577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337F0D-4AA2-4B1D-832B-DFB345060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FBDA57-6F31-4A73-BCF1-ED9E6B4DF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5D13F0-5260-4F9E-8DB6-128C12EA2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B23-2EB8-4A03-84B1-3E74125A0418}" type="datetimeFigureOut">
              <a:rPr lang="es-CL" smtClean="0"/>
              <a:t>29-07-2019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5E7D4B-48E2-4C6E-9E50-EB1EE5F6A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A7080F3-1E5A-4051-A033-25329651E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D0C-FAE9-4333-BD04-82182366E0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550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A774C6-BC71-46AF-86F4-84B3FA005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81179AA-9855-4425-9CFA-D9E0E34F3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F2DF2C-12F7-403C-80D9-FBB7D8970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B23-2EB8-4A03-84B1-3E74125A0418}" type="datetimeFigureOut">
              <a:rPr lang="es-CL" smtClean="0"/>
              <a:t>29-07-2019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B578BC9-BE6D-4DC9-BE99-B3755066F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AF19419-61BD-456E-89FF-3EDDAE397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D0C-FAE9-4333-BD04-82182366E0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3520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42E674-5EC7-4422-9ECA-AF82AD9CA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D29593-A97B-4CB5-9E94-4C9E1E42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62CCD20-C472-458B-9535-0221170E7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2F4A582-09BE-4671-B0AB-83E459E3A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B23-2EB8-4A03-84B1-3E74125A0418}" type="datetimeFigureOut">
              <a:rPr lang="es-CL" smtClean="0"/>
              <a:t>29-07-2019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1E90168-5867-41F7-8489-E4982352C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89636AC-EA28-49B6-8562-9C2009965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D0C-FAE9-4333-BD04-82182366E0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3770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244219-3835-412E-892C-8C42BF83A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18F7C34-86F6-4EBC-82E0-0BCF3B8AF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78F16BD-8CA5-4853-8F16-67195FB0F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6244FD8-80FD-49FC-828C-B6ADD67DDA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17A01D5-05AA-4F9B-B8ED-75F067418F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71AFB50-4154-41C3-8529-F47684716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B23-2EB8-4A03-84B1-3E74125A0418}" type="datetimeFigureOut">
              <a:rPr lang="es-CL" smtClean="0"/>
              <a:t>29-07-2019</a:t>
            </a:fld>
            <a:endParaRPr lang="es-C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095A92B-465C-4ACC-8A51-0852A05A3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0068DF-1866-4B3B-B82B-06BC7BFF2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D0C-FAE9-4333-BD04-82182366E0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87259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657B64-F421-4DA1-8DE1-3012BCE1D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1B4BF31-A4F4-44A7-AB46-20860B82F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B23-2EB8-4A03-84B1-3E74125A0418}" type="datetimeFigureOut">
              <a:rPr lang="es-CL" smtClean="0"/>
              <a:t>29-07-2019</a:t>
            </a:fld>
            <a:endParaRPr lang="es-C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0FEBBEB-BABC-4E8B-BCBE-CF4D18677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80A2DC2-37FB-437C-B767-75B335644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D0C-FAE9-4333-BD04-82182366E0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8614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4641BED-F327-4022-819A-44D2657A2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B23-2EB8-4A03-84B1-3E74125A0418}" type="datetimeFigureOut">
              <a:rPr lang="es-CL" smtClean="0"/>
              <a:t>29-07-2019</a:t>
            </a:fld>
            <a:endParaRPr lang="es-C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D85B856-52FD-48B4-BD6B-79C243E74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42CB2BD-8100-4C9F-9B8B-074117F1D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D0C-FAE9-4333-BD04-82182366E0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3997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BD8FA6-A31F-4A10-BC2C-71EA82BC9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B65AE4-031B-420F-B2FE-16AD29B7E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689C144-7F91-48E3-80E3-40E779A181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1C4917D-F705-4A56-845A-75085CD7F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B23-2EB8-4A03-84B1-3E74125A0418}" type="datetimeFigureOut">
              <a:rPr lang="es-CL" smtClean="0"/>
              <a:t>29-07-2019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B9771A8-03C8-4AF6-8611-9AF8D5B8C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5C8910F-6FA9-44EB-A27C-46EE56DEB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D0C-FAE9-4333-BD04-82182366E0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7812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458774-B820-4990-8A75-7A3E0EB50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894C5AA-FB3F-4339-933F-E8A3D25948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17034AF-8D29-4939-850B-B00F63B7DD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F35B198-FCE1-4D18-BBC1-E309471DE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7B23-2EB8-4A03-84B1-3E74125A0418}" type="datetimeFigureOut">
              <a:rPr lang="es-CL" smtClean="0"/>
              <a:t>29-07-2019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B9A71EE-3422-4E06-973F-7BA54699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2E14E3A-0C6C-42F2-8BF3-8C7FA6115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09D0C-FAE9-4333-BD04-82182366E0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46932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60A8103-AC2D-46E9-A279-62F9977D8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A9E6569-5E9A-4DD8-A27B-CA4721D107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5F9BFE1-5AC5-47EA-8956-79B023330C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47B23-2EB8-4A03-84B1-3E74125A0418}" type="datetimeFigureOut">
              <a:rPr lang="es-CL" smtClean="0"/>
              <a:t>29-07-2019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7EEC6C-D219-438A-B927-6C22E7A269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3F8EA5E-CD7B-4371-9C43-534ECC2ABD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09D0C-FAE9-4333-BD04-82182366E0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52036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361041" y="410182"/>
            <a:ext cx="19292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ACCIONISTAS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340533" y="2132856"/>
            <a:ext cx="194715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CLIENTES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361041" y="829263"/>
            <a:ext cx="192664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GOBIERNO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340533" y="1250032"/>
            <a:ext cx="192664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COLABORADORES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4007768" y="2132856"/>
            <a:ext cx="144016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COMERCIAL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6456040" y="2132856"/>
            <a:ext cx="1656184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PRODUCCIÓN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6456040" y="3862790"/>
            <a:ext cx="1656184" cy="646331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BODEGA Y DESPACHO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4036366" y="767318"/>
            <a:ext cx="1728192" cy="553998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1500" dirty="0"/>
              <a:t>AUDITORIA INTERNA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5852044" y="760491"/>
            <a:ext cx="2664297" cy="55399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1500" dirty="0"/>
              <a:t>PLANIFICACIÓN ESTRÁTEGICA Y GESTIÓN DEL RIESGO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6456040" y="2926686"/>
            <a:ext cx="1656184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CONTROL DE CALIDAD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1361041" y="2708920"/>
            <a:ext cx="192664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PROVEEDORES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4007768" y="2708920"/>
            <a:ext cx="1584176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COMPRAS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4079776" y="1619364"/>
            <a:ext cx="4508573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ADMINISTRACIÓN Y TALENTO HUMANO</a:t>
            </a:r>
          </a:p>
        </p:txBody>
      </p:sp>
      <p:cxnSp>
        <p:nvCxnSpPr>
          <p:cNvPr id="25" name="24 Conector recto de flecha"/>
          <p:cNvCxnSpPr>
            <a:stCxn id="12" idx="2"/>
            <a:endCxn id="16" idx="0"/>
          </p:cNvCxnSpPr>
          <p:nvPr/>
        </p:nvCxnSpPr>
        <p:spPr>
          <a:xfrm>
            <a:off x="7284132" y="2502189"/>
            <a:ext cx="0" cy="4244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>
            <a:stCxn id="16" idx="2"/>
            <a:endCxn id="13" idx="0"/>
          </p:cNvCxnSpPr>
          <p:nvPr/>
        </p:nvCxnSpPr>
        <p:spPr>
          <a:xfrm>
            <a:off x="7284132" y="3573017"/>
            <a:ext cx="0" cy="2897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 de flecha"/>
          <p:cNvCxnSpPr>
            <a:stCxn id="10" idx="3"/>
            <a:endCxn id="12" idx="1"/>
          </p:cNvCxnSpPr>
          <p:nvPr/>
        </p:nvCxnSpPr>
        <p:spPr>
          <a:xfrm>
            <a:off x="5447928" y="2317522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angular"/>
          <p:cNvCxnSpPr>
            <a:stCxn id="19" idx="3"/>
            <a:endCxn id="12" idx="1"/>
          </p:cNvCxnSpPr>
          <p:nvPr/>
        </p:nvCxnSpPr>
        <p:spPr>
          <a:xfrm flipV="1">
            <a:off x="5591944" y="2317522"/>
            <a:ext cx="864096" cy="57606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angular"/>
          <p:cNvCxnSpPr>
            <a:stCxn id="19" idx="3"/>
            <a:endCxn id="16" idx="1"/>
          </p:cNvCxnSpPr>
          <p:nvPr/>
        </p:nvCxnSpPr>
        <p:spPr>
          <a:xfrm>
            <a:off x="5591944" y="2893587"/>
            <a:ext cx="864096" cy="35626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angular"/>
          <p:cNvCxnSpPr>
            <a:stCxn id="19" idx="3"/>
            <a:endCxn id="13" idx="1"/>
          </p:cNvCxnSpPr>
          <p:nvPr/>
        </p:nvCxnSpPr>
        <p:spPr>
          <a:xfrm>
            <a:off x="5591944" y="2893587"/>
            <a:ext cx="864096" cy="129236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51 Rectángulo"/>
          <p:cNvSpPr/>
          <p:nvPr/>
        </p:nvSpPr>
        <p:spPr>
          <a:xfrm>
            <a:off x="3791744" y="188640"/>
            <a:ext cx="4824536" cy="187220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4" name="23 CuadroTexto"/>
          <p:cNvSpPr txBox="1"/>
          <p:nvPr/>
        </p:nvSpPr>
        <p:spPr>
          <a:xfrm>
            <a:off x="8976320" y="4005064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CLIENTES</a:t>
            </a:r>
          </a:p>
        </p:txBody>
      </p:sp>
      <p:cxnSp>
        <p:nvCxnSpPr>
          <p:cNvPr id="35" name="34 Conector recto de flecha"/>
          <p:cNvCxnSpPr>
            <a:stCxn id="13" idx="3"/>
            <a:endCxn id="24" idx="1"/>
          </p:cNvCxnSpPr>
          <p:nvPr/>
        </p:nvCxnSpPr>
        <p:spPr>
          <a:xfrm>
            <a:off x="8112224" y="4185956"/>
            <a:ext cx="864096" cy="3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>
            <a:cxnSpLocks/>
            <a:stCxn id="17" idx="3"/>
            <a:endCxn id="19" idx="1"/>
          </p:cNvCxnSpPr>
          <p:nvPr/>
        </p:nvCxnSpPr>
        <p:spPr>
          <a:xfrm>
            <a:off x="3287686" y="2893586"/>
            <a:ext cx="72008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 de flecha"/>
          <p:cNvCxnSpPr>
            <a:cxnSpLocks/>
            <a:stCxn id="5" idx="3"/>
            <a:endCxn id="10" idx="1"/>
          </p:cNvCxnSpPr>
          <p:nvPr/>
        </p:nvCxnSpPr>
        <p:spPr>
          <a:xfrm>
            <a:off x="3287685" y="2317522"/>
            <a:ext cx="720083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50 Rectángulo"/>
          <p:cNvSpPr/>
          <p:nvPr/>
        </p:nvSpPr>
        <p:spPr>
          <a:xfrm>
            <a:off x="2263432" y="5339824"/>
            <a:ext cx="7161079" cy="12926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MAPA DE PROCESOS</a:t>
            </a:r>
          </a:p>
          <a:p>
            <a:pPr algn="ctr"/>
            <a:r>
              <a:rPr lang="es-E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PLASTICOS LOS CERRILLOS</a:t>
            </a:r>
          </a:p>
        </p:txBody>
      </p:sp>
      <p:cxnSp>
        <p:nvCxnSpPr>
          <p:cNvPr id="62" name="61 Conector recto"/>
          <p:cNvCxnSpPr/>
          <p:nvPr/>
        </p:nvCxnSpPr>
        <p:spPr>
          <a:xfrm>
            <a:off x="3575720" y="0"/>
            <a:ext cx="0" cy="5373216"/>
          </a:xfrm>
          <a:prstGeom prst="line">
            <a:avLst/>
          </a:prstGeom>
          <a:ln w="28575">
            <a:solidFill>
              <a:schemeClr val="accent6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8760296" y="0"/>
            <a:ext cx="0" cy="5373216"/>
          </a:xfrm>
          <a:prstGeom prst="line">
            <a:avLst/>
          </a:prstGeom>
          <a:ln w="28575">
            <a:solidFill>
              <a:schemeClr val="accent6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63 Rectángulo"/>
          <p:cNvSpPr/>
          <p:nvPr/>
        </p:nvSpPr>
        <p:spPr>
          <a:xfrm>
            <a:off x="3791744" y="2060848"/>
            <a:ext cx="4824536" cy="3096344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50" name="49 Forma"/>
          <p:cNvCxnSpPr>
            <a:cxnSpLocks/>
            <a:stCxn id="21" idx="3"/>
            <a:endCxn id="24" idx="0"/>
          </p:cNvCxnSpPr>
          <p:nvPr/>
        </p:nvCxnSpPr>
        <p:spPr>
          <a:xfrm>
            <a:off x="8588349" y="1804030"/>
            <a:ext cx="1108051" cy="2201034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Forma"/>
          <p:cNvCxnSpPr>
            <a:cxnSpLocks/>
            <a:stCxn id="17" idx="2"/>
            <a:endCxn id="16" idx="1"/>
          </p:cNvCxnSpPr>
          <p:nvPr/>
        </p:nvCxnSpPr>
        <p:spPr>
          <a:xfrm rot="16200000" flipH="1">
            <a:off x="4304402" y="1098214"/>
            <a:ext cx="171600" cy="4131676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1775520" y="630932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V1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6A6AD13-04F3-420B-AFD4-1189688C77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980" y="328928"/>
            <a:ext cx="2389629" cy="494096"/>
          </a:xfrm>
          <a:prstGeom prst="rect">
            <a:avLst/>
          </a:prstGeom>
        </p:spPr>
      </p:pic>
      <p:cxnSp>
        <p:nvCxnSpPr>
          <p:cNvPr id="82" name="Connector: Elbow 81">
            <a:extLst>
              <a:ext uri="{FF2B5EF4-FFF2-40B4-BE49-F238E27FC236}">
                <a16:creationId xmlns:a16="http://schemas.microsoft.com/office/drawing/2014/main" xmlns="" id="{50C666EA-456F-4346-9248-6C7C3AF283A8}"/>
              </a:ext>
            </a:extLst>
          </p:cNvPr>
          <p:cNvCxnSpPr>
            <a:cxnSpLocks/>
            <a:stCxn id="8" idx="2"/>
            <a:endCxn id="21" idx="1"/>
          </p:cNvCxnSpPr>
          <p:nvPr/>
        </p:nvCxnSpPr>
        <p:spPr>
          <a:xfrm rot="16200000" flipH="1">
            <a:off x="3099482" y="823736"/>
            <a:ext cx="184666" cy="177592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or: Elbow 83">
            <a:extLst>
              <a:ext uri="{FF2B5EF4-FFF2-40B4-BE49-F238E27FC236}">
                <a16:creationId xmlns:a16="http://schemas.microsoft.com/office/drawing/2014/main" xmlns="" id="{483E3E81-0027-40A1-97B7-97FE6274E4F6}"/>
              </a:ext>
            </a:extLst>
          </p:cNvPr>
          <p:cNvCxnSpPr>
            <a:stCxn id="4" idx="3"/>
          </p:cNvCxnSpPr>
          <p:nvPr/>
        </p:nvCxnSpPr>
        <p:spPr>
          <a:xfrm>
            <a:off x="3290277" y="594848"/>
            <a:ext cx="717491" cy="228176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or: Elbow 85">
            <a:extLst>
              <a:ext uri="{FF2B5EF4-FFF2-40B4-BE49-F238E27FC236}">
                <a16:creationId xmlns:a16="http://schemas.microsoft.com/office/drawing/2014/main" xmlns="" id="{607DC5CD-C91D-45BD-952F-01F1378032C4}"/>
              </a:ext>
            </a:extLst>
          </p:cNvPr>
          <p:cNvCxnSpPr>
            <a:cxnSpLocks/>
            <a:stCxn id="6" idx="3"/>
            <a:endCxn id="14" idx="1"/>
          </p:cNvCxnSpPr>
          <p:nvPr/>
        </p:nvCxnSpPr>
        <p:spPr>
          <a:xfrm>
            <a:off x="3287683" y="1013929"/>
            <a:ext cx="748683" cy="30388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or: Elbow 89">
            <a:extLst>
              <a:ext uri="{FF2B5EF4-FFF2-40B4-BE49-F238E27FC236}">
                <a16:creationId xmlns:a16="http://schemas.microsoft.com/office/drawing/2014/main" xmlns="" id="{CCC610D7-75C4-4305-904E-E4498C3BEFAA}"/>
              </a:ext>
            </a:extLst>
          </p:cNvPr>
          <p:cNvCxnSpPr>
            <a:stCxn id="8" idx="3"/>
          </p:cNvCxnSpPr>
          <p:nvPr/>
        </p:nvCxnSpPr>
        <p:spPr>
          <a:xfrm flipV="1">
            <a:off x="3267175" y="1250032"/>
            <a:ext cx="740593" cy="184666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A7829229-27D2-4383-BAD8-FB2933EC8125}"/>
              </a:ext>
            </a:extLst>
          </p:cNvPr>
          <p:cNvSpPr txBox="1"/>
          <p:nvPr/>
        </p:nvSpPr>
        <p:spPr>
          <a:xfrm>
            <a:off x="1361041" y="4019435"/>
            <a:ext cx="1926637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PARTES INTERESADAS</a:t>
            </a:r>
          </a:p>
        </p:txBody>
      </p:sp>
      <p:sp>
        <p:nvSpPr>
          <p:cNvPr id="95" name="Arrow: Up 94">
            <a:extLst>
              <a:ext uri="{FF2B5EF4-FFF2-40B4-BE49-F238E27FC236}">
                <a16:creationId xmlns:a16="http://schemas.microsoft.com/office/drawing/2014/main" xmlns="" id="{C80A4666-1202-4209-9B6A-B756DB042A81}"/>
              </a:ext>
            </a:extLst>
          </p:cNvPr>
          <p:cNvSpPr/>
          <p:nvPr/>
        </p:nvSpPr>
        <p:spPr>
          <a:xfrm>
            <a:off x="2036338" y="3539771"/>
            <a:ext cx="529305" cy="23997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xmlns="" id="{DC8D7492-0FDF-4C23-87A4-3C31677A9D1E}"/>
              </a:ext>
            </a:extLst>
          </p:cNvPr>
          <p:cNvSpPr txBox="1"/>
          <p:nvPr/>
        </p:nvSpPr>
        <p:spPr>
          <a:xfrm>
            <a:off x="4314548" y="225514"/>
            <a:ext cx="378153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u="sng" dirty="0"/>
              <a:t>Procesos de estratégico o dirección  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xmlns="" id="{BF844976-A5EE-4D86-B9BB-8ACCEC37FDA7}"/>
              </a:ext>
            </a:extLst>
          </p:cNvPr>
          <p:cNvSpPr txBox="1"/>
          <p:nvPr/>
        </p:nvSpPr>
        <p:spPr>
          <a:xfrm>
            <a:off x="4314548" y="4675348"/>
            <a:ext cx="378153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u="sng" dirty="0"/>
              <a:t>Procesos operativos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50 Rectángulo"/>
          <p:cNvSpPr/>
          <p:nvPr/>
        </p:nvSpPr>
        <p:spPr>
          <a:xfrm>
            <a:off x="2263432" y="5339824"/>
            <a:ext cx="7161079" cy="12926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MAPA DE PROCESOS</a:t>
            </a:r>
          </a:p>
          <a:p>
            <a:pPr algn="ctr"/>
            <a:r>
              <a:rPr lang="es-E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PLASTICOS LOS CERRILLOS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1775520" y="630932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V1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6A6AD13-04F3-420B-AFD4-1189688C77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980" y="328928"/>
            <a:ext cx="2389629" cy="494096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990255F7-5BB7-46DD-A372-0594AF475B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820327"/>
              </p:ext>
            </p:extLst>
          </p:nvPr>
        </p:nvGraphicFramePr>
        <p:xfrm>
          <a:off x="535117" y="1457592"/>
          <a:ext cx="10617708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231">
                  <a:extLst>
                    <a:ext uri="{9D8B030D-6E8A-4147-A177-3AD203B41FA5}">
                      <a16:colId xmlns:a16="http://schemas.microsoft.com/office/drawing/2014/main" xmlns="" val="2374106176"/>
                    </a:ext>
                  </a:extLst>
                </a:gridCol>
                <a:gridCol w="8238477">
                  <a:extLst>
                    <a:ext uri="{9D8B030D-6E8A-4147-A177-3AD203B41FA5}">
                      <a16:colId xmlns:a16="http://schemas.microsoft.com/office/drawing/2014/main" xmlns="" val="21943302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/>
                        <a:t>Accionistas </a:t>
                      </a:r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/>
                        <a:t>Los accionistas interactúan con las decisiones de toda la empresa en materia legal , financiera, laboral y de negocios por lo que es muy importante su participación </a:t>
                      </a:r>
                    </a:p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9679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Gobierno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El gobierno interactúa  con la organización en materia regulatoria, legal  y contractual , ahí su importancia.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55868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Colaboradores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Los colaboradores  o trabajadores de la organización  son el motor para el logro de los objetivos , ahí su importancia.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0428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Proveedores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Ellos nos suministran de los servicios, materia prima e insumos necesarios para poder dar un producto o servicio  terminado de calidad, ahí su importancia de su control.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1582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Clientes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Permiten que la organización viva y se sustente en el tiempo , ahí la importancia de mantener ´o mejorar su satisfacción.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9499553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6CD76C2-7447-4240-A128-3B109C802878}"/>
              </a:ext>
            </a:extLst>
          </p:cNvPr>
          <p:cNvSpPr/>
          <p:nvPr/>
        </p:nvSpPr>
        <p:spPr>
          <a:xfrm>
            <a:off x="485069" y="284258"/>
            <a:ext cx="55046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Partes</a:t>
            </a:r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</a:t>
            </a:r>
            <a:r>
              <a:rPr lang="es-CL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Interesadas</a:t>
            </a:r>
            <a:endParaRPr lang="es-CL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0701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50 Rectángulo"/>
          <p:cNvSpPr/>
          <p:nvPr/>
        </p:nvSpPr>
        <p:spPr>
          <a:xfrm>
            <a:off x="2263432" y="5339824"/>
            <a:ext cx="7161079" cy="12926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MAPA DE PROCESOS</a:t>
            </a:r>
          </a:p>
          <a:p>
            <a:pPr algn="ctr"/>
            <a:r>
              <a:rPr lang="es-E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PLASTICOS LOS CERRILLOS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1775520" y="630932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V1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6A6AD13-04F3-420B-AFD4-1189688C77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980" y="328928"/>
            <a:ext cx="2389629" cy="49409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6CD76C2-7447-4240-A128-3B109C802878}"/>
              </a:ext>
            </a:extLst>
          </p:cNvPr>
          <p:cNvSpPr/>
          <p:nvPr/>
        </p:nvSpPr>
        <p:spPr>
          <a:xfrm>
            <a:off x="293391" y="328928"/>
            <a:ext cx="8793561" cy="67710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3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PROCESOS ESTRÁTEGICOS O DE DIRECCIÓN </a:t>
            </a:r>
            <a:endParaRPr lang="es-CL" sz="38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50A2506C-194B-49ED-8628-4166C75B95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143062"/>
              </p:ext>
            </p:extLst>
          </p:nvPr>
        </p:nvGraphicFramePr>
        <p:xfrm>
          <a:off x="605221" y="2102166"/>
          <a:ext cx="10847870" cy="2599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6042">
                  <a:extLst>
                    <a:ext uri="{9D8B030D-6E8A-4147-A177-3AD203B41FA5}">
                      <a16:colId xmlns:a16="http://schemas.microsoft.com/office/drawing/2014/main" xmlns="" val="1799959194"/>
                    </a:ext>
                  </a:extLst>
                </a:gridCol>
                <a:gridCol w="8901828">
                  <a:extLst>
                    <a:ext uri="{9D8B030D-6E8A-4147-A177-3AD203B41FA5}">
                      <a16:colId xmlns:a16="http://schemas.microsoft.com/office/drawing/2014/main" xmlns="" val="1632270338"/>
                    </a:ext>
                  </a:extLst>
                </a:gridCol>
              </a:tblGrid>
              <a:tr h="8201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800" dirty="0">
                          <a:effectLst/>
                        </a:rPr>
                        <a:t>Planificación estratégica y gestión del riesgo</a:t>
                      </a:r>
                      <a:endParaRPr lang="es-C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800" dirty="0">
                          <a:effectLst/>
                        </a:rPr>
                        <a:t>Los socios y parte de la alta dirección constantemente interactúan en torno a la toma de las mejores decisiones  y analizar los porvenires en todo aspecto. </a:t>
                      </a:r>
                      <a:endParaRPr lang="es-C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41798915"/>
                  </a:ext>
                </a:extLst>
              </a:tr>
              <a:tr h="8201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800">
                          <a:effectLst/>
                        </a:rPr>
                        <a:t>Administración y talento humano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800" dirty="0">
                          <a:effectLst/>
                        </a:rPr>
                        <a:t>Este proceso se encarga de articular estas decisiones  con los demás procesos normalmente en aspectos económicos </a:t>
                      </a:r>
                      <a:endParaRPr lang="es-C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01483205"/>
                  </a:ext>
                </a:extLst>
              </a:tr>
              <a:tr h="8201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800">
                          <a:effectLst/>
                        </a:rPr>
                        <a:t>Auditoria interna 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800" dirty="0">
                          <a:effectLst/>
                        </a:rPr>
                        <a:t>La auditoría interna permite detectar desviaciones  u oportunidades en todos los procesos con el ánimo de fomentar  el crecimiento  y la mejora continua </a:t>
                      </a:r>
                      <a:endParaRPr lang="es-C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35793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4759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50 Rectángulo"/>
          <p:cNvSpPr/>
          <p:nvPr/>
        </p:nvSpPr>
        <p:spPr>
          <a:xfrm>
            <a:off x="2263432" y="5339824"/>
            <a:ext cx="7161079" cy="12926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MAPA DE PROCESOS</a:t>
            </a:r>
          </a:p>
          <a:p>
            <a:pPr algn="ctr"/>
            <a:r>
              <a:rPr lang="es-E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PLASTICOS LOS CERRILLOS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1775520" y="630932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V1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6A6AD13-04F3-420B-AFD4-1189688C77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980" y="328928"/>
            <a:ext cx="2389629" cy="49409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6CD76C2-7447-4240-A128-3B109C802878}"/>
              </a:ext>
            </a:extLst>
          </p:cNvPr>
          <p:cNvSpPr/>
          <p:nvPr/>
        </p:nvSpPr>
        <p:spPr>
          <a:xfrm>
            <a:off x="721979" y="484470"/>
            <a:ext cx="4888389" cy="67710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3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PROCESOS OPERATIVOS</a:t>
            </a:r>
            <a:endParaRPr lang="es-CL" sz="38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8C91AB58-98AE-4BC6-8B7E-B28E1535D2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845121"/>
              </p:ext>
            </p:extLst>
          </p:nvPr>
        </p:nvGraphicFramePr>
        <p:xfrm>
          <a:off x="721979" y="1440410"/>
          <a:ext cx="10169236" cy="3620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4329">
                  <a:extLst>
                    <a:ext uri="{9D8B030D-6E8A-4147-A177-3AD203B41FA5}">
                      <a16:colId xmlns:a16="http://schemas.microsoft.com/office/drawing/2014/main" xmlns="" val="2705328887"/>
                    </a:ext>
                  </a:extLst>
                </a:gridCol>
                <a:gridCol w="7024907">
                  <a:extLst>
                    <a:ext uri="{9D8B030D-6E8A-4147-A177-3AD203B41FA5}">
                      <a16:colId xmlns:a16="http://schemas.microsoft.com/office/drawing/2014/main" xmlns="" val="1143068090"/>
                    </a:ext>
                  </a:extLst>
                </a:gridCol>
              </a:tblGrid>
              <a:tr h="6196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800" dirty="0">
                          <a:effectLst/>
                        </a:rPr>
                        <a:t>COMERCIAL</a:t>
                      </a:r>
                      <a:endParaRPr lang="es-C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800" dirty="0">
                          <a:effectLst/>
                        </a:rPr>
                        <a:t>Aquí se reciben los requerimientos d clientes y se traducen hacia los demás procesos con el propósito de cumplir sus </a:t>
                      </a:r>
                      <a:r>
                        <a:rPr lang="es-CL" sz="1800" dirty="0" err="1">
                          <a:effectLst/>
                        </a:rPr>
                        <a:t>ecsidades</a:t>
                      </a:r>
                      <a:r>
                        <a:rPr lang="es-CL" sz="1800" dirty="0">
                          <a:effectLst/>
                        </a:rPr>
                        <a:t> y superar sus expectativas. </a:t>
                      </a:r>
                      <a:endParaRPr lang="es-C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3302991"/>
                  </a:ext>
                </a:extLst>
              </a:tr>
              <a:tr h="5987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800">
                          <a:effectLst/>
                        </a:rPr>
                        <a:t>PRODUCCIÓN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800" dirty="0">
                          <a:effectLst/>
                        </a:rPr>
                        <a:t>Recibe los requerimientos técnicos y se asegura de la producción y entrega oportuna y de calidad </a:t>
                      </a:r>
                      <a:endParaRPr lang="es-C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09639927"/>
                  </a:ext>
                </a:extLst>
              </a:tr>
              <a:tr h="5987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800">
                          <a:effectLst/>
                        </a:rPr>
                        <a:t>COMPRAS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800" dirty="0">
                          <a:effectLst/>
                        </a:rPr>
                        <a:t>Mantiene el vinculo con los proveedores par asegurar el recibo de la materia prima necesaria para producir. </a:t>
                      </a:r>
                      <a:endParaRPr lang="es-C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47650208"/>
                  </a:ext>
                </a:extLst>
              </a:tr>
              <a:tr h="6196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800">
                          <a:effectLst/>
                        </a:rPr>
                        <a:t>CONTROL DE CALIDAD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800" dirty="0">
                          <a:effectLst/>
                        </a:rPr>
                        <a:t>Asegura que los productos cumplan con los estándares  y detecta productos con alguna desviación para ser rechazado o reprocesado. </a:t>
                      </a:r>
                      <a:endParaRPr lang="es-C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2318094"/>
                  </a:ext>
                </a:extLst>
              </a:tr>
              <a:tr h="6196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800">
                          <a:effectLst/>
                        </a:rPr>
                        <a:t>BODEGA Y DESPACHO</a:t>
                      </a:r>
                      <a:endParaRPr lang="es-C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L" sz="1800" dirty="0">
                          <a:effectLst/>
                        </a:rPr>
                        <a:t>Asegura que el producto final este disponible para ser entregados a los clientes  y el almacenamiento de la materia prima</a:t>
                      </a:r>
                      <a:endParaRPr lang="es-C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585131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308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385</Words>
  <Application>Microsoft Office PowerPoint</Application>
  <PresentationFormat>Panorámica</PresentationFormat>
  <Paragraphs>58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Luis Miguel Cárdenas Beltrán</dc:creator>
  <cp:lastModifiedBy>Miguel Figueroa</cp:lastModifiedBy>
  <cp:revision>9</cp:revision>
  <dcterms:created xsi:type="dcterms:W3CDTF">2019-01-09T01:38:35Z</dcterms:created>
  <dcterms:modified xsi:type="dcterms:W3CDTF">2019-07-29T18:31:58Z</dcterms:modified>
</cp:coreProperties>
</file>